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tags/tag13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2"/>
    <p:sldMasterId id="2147483677" r:id="rId3"/>
  </p:sldMasterIdLst>
  <p:notesMasterIdLst>
    <p:notesMasterId r:id="rId18"/>
  </p:notesMasterIdLst>
  <p:handoutMasterIdLst>
    <p:handoutMasterId r:id="rId19"/>
  </p:handoutMasterIdLst>
  <p:sldIdLst>
    <p:sldId id="533" r:id="rId4"/>
    <p:sldId id="547" r:id="rId5"/>
    <p:sldId id="529" r:id="rId6"/>
    <p:sldId id="554" r:id="rId7"/>
    <p:sldId id="548" r:id="rId8"/>
    <p:sldId id="549" r:id="rId9"/>
    <p:sldId id="534" r:id="rId10"/>
    <p:sldId id="513" r:id="rId11"/>
    <p:sldId id="523" r:id="rId12"/>
    <p:sldId id="524" r:id="rId13"/>
    <p:sldId id="525" r:id="rId14"/>
    <p:sldId id="550" r:id="rId15"/>
    <p:sldId id="552" r:id="rId16"/>
    <p:sldId id="555" r:id="rId17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9" userDrawn="1">
          <p15:clr>
            <a:srgbClr val="A4A3A4"/>
          </p15:clr>
        </p15:guide>
        <p15:guide id="2" pos="380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微软用户" initials="" lastIdx="2" clrIdx="0"/>
  <p:cmAuthor id="1" name="Clutch" initials="" lastIdx="1" clrIdx="0"/>
  <p:cmAuthor id="2" name="Windows 用户" initials="" lastIdx="0" clrIdx="1"/>
  <p:cmAuthor id="3" name="ddd" initials="d" lastIdx="2" clrIdx="2"/>
  <p:cmAuthor id="4" name="sea" initials="s" lastIdx="4" clrIdx="3"/>
  <p:cmAuthor id="75" name="作者" initials="A" lastIdx="0" clrIdx="24"/>
  <p:cmAuthor id="5" name="Administrator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9107"/>
    <a:srgbClr val="000000"/>
    <a:srgbClr val="10B0B1"/>
    <a:srgbClr val="C1901A"/>
    <a:srgbClr val="1AA3AA"/>
    <a:srgbClr val="5699B9"/>
    <a:srgbClr val="449697"/>
    <a:srgbClr val="B3B3B3"/>
    <a:srgbClr val="4A6791"/>
    <a:srgbClr val="1688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0575" autoAdjust="0"/>
  </p:normalViewPr>
  <p:slideViewPr>
    <p:cSldViewPr snapToGrid="0" showGuides="1">
      <p:cViewPr varScale="1">
        <p:scale>
          <a:sx n="81" d="100"/>
          <a:sy n="81" d="100"/>
        </p:scale>
        <p:origin x="906" y="96"/>
      </p:cViewPr>
      <p:guideLst>
        <p:guide orient="horz" pos="2179"/>
        <p:guide pos="38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2.pn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15.xml"/><Relationship Id="rId7" Type="http://schemas.openxmlformats.org/officeDocument/2006/relationships/tags" Target="../tags/tag19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9.xml"/><Relationship Id="rId4" Type="http://schemas.openxmlformats.org/officeDocument/2006/relationships/tags" Target="../tags/tag28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9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47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4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65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slideMaster" Target="../slideMasters/slideMaster3.xml"/><Relationship Id="rId5" Type="http://schemas.openxmlformats.org/officeDocument/2006/relationships/tags" Target="../tags/tag81.xml"/><Relationship Id="rId4" Type="http://schemas.openxmlformats.org/officeDocument/2006/relationships/tags" Target="../tags/tag80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6" Type="http://schemas.openxmlformats.org/officeDocument/2006/relationships/slideMaster" Target="../slideMasters/slideMaster3.xml"/><Relationship Id="rId5" Type="http://schemas.openxmlformats.org/officeDocument/2006/relationships/tags" Target="../tags/tag86.xml"/><Relationship Id="rId4" Type="http://schemas.openxmlformats.org/officeDocument/2006/relationships/tags" Target="../tags/tag8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89.xml"/><Relationship Id="rId2" Type="http://schemas.openxmlformats.org/officeDocument/2006/relationships/tags" Target="../tags/tag88.xml"/><Relationship Id="rId1" Type="http://schemas.openxmlformats.org/officeDocument/2006/relationships/tags" Target="../tags/tag87.xml"/><Relationship Id="rId6" Type="http://schemas.openxmlformats.org/officeDocument/2006/relationships/slideMaster" Target="../slideMasters/slideMaster3.xml"/><Relationship Id="rId5" Type="http://schemas.openxmlformats.org/officeDocument/2006/relationships/tags" Target="../tags/tag91.xml"/><Relationship Id="rId4" Type="http://schemas.openxmlformats.org/officeDocument/2006/relationships/tags" Target="../tags/tag90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94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4" Type="http://schemas.openxmlformats.org/officeDocument/2006/relationships/tags" Target="../tags/tag95.xml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tags" Target="../tags/tag105.xml"/><Relationship Id="rId3" Type="http://schemas.openxmlformats.org/officeDocument/2006/relationships/tags" Target="../tags/tag100.xml"/><Relationship Id="rId7" Type="http://schemas.openxmlformats.org/officeDocument/2006/relationships/tags" Target="../tags/tag104.xml"/><Relationship Id="rId2" Type="http://schemas.openxmlformats.org/officeDocument/2006/relationships/tags" Target="../tags/tag99.xml"/><Relationship Id="rId1" Type="http://schemas.openxmlformats.org/officeDocument/2006/relationships/tags" Target="../tags/tag98.xml"/><Relationship Id="rId6" Type="http://schemas.openxmlformats.org/officeDocument/2006/relationships/tags" Target="../tags/tag103.xml"/><Relationship Id="rId5" Type="http://schemas.openxmlformats.org/officeDocument/2006/relationships/tags" Target="../tags/tag102.xml"/><Relationship Id="rId4" Type="http://schemas.openxmlformats.org/officeDocument/2006/relationships/tags" Target="../tags/tag101.xml"/><Relationship Id="rId9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5" Type="http://schemas.openxmlformats.org/officeDocument/2006/relationships/slideMaster" Target="../slideMasters/slideMaster3.xml"/><Relationship Id="rId4" Type="http://schemas.openxmlformats.org/officeDocument/2006/relationships/tags" Target="../tags/tag109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4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tags" Target="../tags/tag115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4" Type="http://schemas.openxmlformats.org/officeDocument/2006/relationships/tags" Target="../tags/tag116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" Type="http://schemas.openxmlformats.org/officeDocument/2006/relationships/tags" Target="../tags/tag119.xml"/><Relationship Id="rId6" Type="http://schemas.openxmlformats.org/officeDocument/2006/relationships/slideMaster" Target="../slideMasters/slideMaster3.xml"/><Relationship Id="rId5" Type="http://schemas.openxmlformats.org/officeDocument/2006/relationships/tags" Target="../tags/tag123.xml"/><Relationship Id="rId4" Type="http://schemas.openxmlformats.org/officeDocument/2006/relationships/tags" Target="../tags/tag12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5" Type="http://schemas.openxmlformats.org/officeDocument/2006/relationships/slideMaster" Target="../slideMasters/slideMaster3.xml"/><Relationship Id="rId4" Type="http://schemas.openxmlformats.org/officeDocument/2006/relationships/tags" Target="../tags/tag127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tags" Target="../tags/tag130.xml"/><Relationship Id="rId2" Type="http://schemas.openxmlformats.org/officeDocument/2006/relationships/tags" Target="../tags/tag129.xml"/><Relationship Id="rId1" Type="http://schemas.openxmlformats.org/officeDocument/2006/relationships/tags" Target="../tags/tag128.xml"/><Relationship Id="rId6" Type="http://schemas.openxmlformats.org/officeDocument/2006/relationships/slideMaster" Target="../slideMasters/slideMaster3.xml"/><Relationship Id="rId5" Type="http://schemas.openxmlformats.org/officeDocument/2006/relationships/tags" Target="../tags/tag132.xml"/><Relationship Id="rId4" Type="http://schemas.openxmlformats.org/officeDocument/2006/relationships/tags" Target="../tags/tag13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5576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70573" cy="5851525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1074400" cy="563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01133" y="911225"/>
            <a:ext cx="11074400" cy="53340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296333" y="6559551"/>
            <a:ext cx="3556000" cy="227013"/>
          </a:xfrm>
          <a:prstGeom prst="rect">
            <a:avLst/>
          </a:prstGeom>
          <a:ln>
            <a:miter/>
          </a:ln>
        </p:spPr>
        <p:txBody>
          <a:bodyPr wrap="square" anchor="t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5225"/>
            <a:ext cx="2844800" cy="476251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‹#›</a:t>
            </a:fld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页脚占位符 3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1"/>
          </a:xfrm>
          <a:prstGeom prst="rect">
            <a:avLst/>
          </a:prstGeom>
          <a:ln>
            <a:miter/>
          </a:ln>
        </p:spPr>
        <p:txBody>
          <a:bodyPr wrap="square" anchor="t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4067"/>
            <a:ext cx="10515600" cy="132715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6713"/>
          </a:xfrm>
          <a:prstGeom prst="rect">
            <a:avLst/>
          </a:prstGeom>
          <a:ln>
            <a:miter/>
          </a:ln>
        </p:spPr>
        <p:txBody>
          <a:bodyPr wrap="square" anchor="t"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E2F42CD-0C44-4A30-AA82-8BEF69BC9E7C}" type="datetime1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2024/11/12</a:t>
            </a:fld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6713"/>
          </a:xfrm>
          <a:prstGeom prst="rect">
            <a:avLst/>
          </a:prstGeom>
          <a:ln>
            <a:miter/>
          </a:ln>
        </p:spPr>
        <p:txBody>
          <a:bodyPr wrap="square" anchor="t"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6713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‹#›</a:t>
            </a:fld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smtClean="0"/>
              <a:t>‹#›</a:t>
            </a:fld>
            <a:endParaRPr lang="en-US" altLang="zh-CN" dirty="0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F6FA2856-6D9D-D6C2-AE6D-DE5A655FE202}"/>
              </a:ext>
            </a:extLst>
          </p:cNvPr>
          <p:cNvCxnSpPr/>
          <p:nvPr userDrawn="1"/>
        </p:nvCxnSpPr>
        <p:spPr>
          <a:xfrm>
            <a:off x="1009934" y="1084997"/>
            <a:ext cx="1009934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512086D7-FE1B-3F46-2933-96ACBD3802D0}"/>
              </a:ext>
            </a:extLst>
          </p:cNvPr>
          <p:cNvSpPr txBox="1"/>
          <p:nvPr userDrawn="1"/>
        </p:nvSpPr>
        <p:spPr>
          <a:xfrm>
            <a:off x="2015253" y="439768"/>
            <a:ext cx="8212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康复大学青岛中心医院伦理审查委员会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4D31C5C6-BEB9-1AF9-3D10-6FE65D3EB394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019" y="311221"/>
            <a:ext cx="770232" cy="78031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"/>
            </p:custDataLst>
          </p:nvPr>
        </p:nvSpPr>
        <p:spPr>
          <a:xfrm>
            <a:off x="436420" y="638937"/>
            <a:ext cx="6391100" cy="644525"/>
          </a:xfrm>
          <a:custGeom>
            <a:avLst/>
            <a:gdLst/>
            <a:ahLst/>
            <a:cxnLst/>
            <a:rect l="l" t="t" r="r" b="b"/>
            <a:pathLst>
              <a:path w="7959928" h="2268000">
                <a:moveTo>
                  <a:pt x="0" y="0"/>
                </a:moveTo>
                <a:lnTo>
                  <a:pt x="7959928" y="0"/>
                </a:lnTo>
                <a:lnTo>
                  <a:pt x="6650498" y="2268000"/>
                </a:lnTo>
                <a:lnTo>
                  <a:pt x="0" y="2268000"/>
                </a:lnTo>
                <a:close/>
              </a:path>
            </a:pathLst>
          </a:custGeom>
          <a:solidFill>
            <a:srgbClr val="1AA3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828800"/>
            <a:ext cx="10969200" cy="44208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7" name="文本框 6"/>
          <p:cNvSpPr txBox="1"/>
          <p:nvPr userDrawn="1">
            <p:custDataLst>
              <p:tags r:id="rId7"/>
            </p:custDataLst>
          </p:nvPr>
        </p:nvSpPr>
        <p:spPr>
          <a:xfrm>
            <a:off x="7712983" y="165300"/>
            <a:ext cx="6096000" cy="5416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font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dirty="0">
                <a:solidFill>
                  <a:srgbClr val="1AA3AA"/>
                </a:solidFill>
                <a:latin typeface="隶书" panose="02010509060101010101" pitchFamily="49" charset="-122"/>
                <a:ea typeface="隶书" panose="02010509060101010101" pitchFamily="49" charset="-122"/>
                <a:cs typeface="方正公文小标宋" panose="02000500000000000000" charset="-122"/>
                <a:sym typeface="+mn-ea"/>
              </a:rPr>
              <a:t>康复大学青岛中心医院</a:t>
            </a:r>
          </a:p>
          <a:p>
            <a:pPr algn="ctr" font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dirty="0">
                <a:solidFill>
                  <a:srgbClr val="1AA3AA"/>
                </a:solidFill>
                <a:latin typeface="隶书" panose="02010509060101010101" pitchFamily="49" charset="-122"/>
                <a:ea typeface="隶书" panose="02010509060101010101" pitchFamily="49" charset="-122"/>
                <a:cs typeface="方正公文小标宋" panose="02000500000000000000" charset="-122"/>
                <a:sym typeface="+mn-ea"/>
              </a:rPr>
              <a:t>伦理审查委员会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608400" y="1828800"/>
            <a:ext cx="10969200" cy="44208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7" name="文本框 6"/>
          <p:cNvSpPr txBox="1"/>
          <p:nvPr userDrawn="1">
            <p:custDataLst>
              <p:tags r:id="rId5"/>
            </p:custDataLst>
          </p:nvPr>
        </p:nvSpPr>
        <p:spPr>
          <a:xfrm>
            <a:off x="7712983" y="288130"/>
            <a:ext cx="6096000" cy="5416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font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dirty="0">
                <a:solidFill>
                  <a:srgbClr val="1AA3AA"/>
                </a:solidFill>
                <a:latin typeface="隶书" panose="02010509060101010101" pitchFamily="49" charset="-122"/>
                <a:ea typeface="隶书" panose="02010509060101010101" pitchFamily="49" charset="-122"/>
                <a:cs typeface="方正公文小标宋" panose="02000500000000000000" charset="-122"/>
                <a:sym typeface="+mn-ea"/>
              </a:rPr>
              <a:t>康复大学青岛中心医院</a:t>
            </a:r>
          </a:p>
          <a:p>
            <a:pPr algn="ctr" font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dirty="0">
                <a:solidFill>
                  <a:srgbClr val="1AA3AA"/>
                </a:solidFill>
                <a:latin typeface="隶书" panose="02010509060101010101" pitchFamily="49" charset="-122"/>
                <a:ea typeface="隶书" panose="02010509060101010101" pitchFamily="49" charset="-122"/>
                <a:cs typeface="方正公文小标宋" panose="02000500000000000000" charset="-122"/>
                <a:sym typeface="+mn-ea"/>
              </a:rPr>
              <a:t>伦理审查委员会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/>
    </mc:Choice>
    <mc:Fallback xmlns="">
      <p:transition spd="slow" advClick="0" advTm="0"/>
    </mc:Fallback>
  </mc:AlternateContent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2024/11/12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tags" Target="../tags/tag5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16.xml"/><Relationship Id="rId16" Type="http://schemas.openxmlformats.org/officeDocument/2006/relationships/tags" Target="../tags/tag3.xml"/><Relationship Id="rId20" Type="http://schemas.openxmlformats.org/officeDocument/2006/relationships/tags" Target="../tags/tag7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4.xml"/><Relationship Id="rId19" Type="http://schemas.openxmlformats.org/officeDocument/2006/relationships/tags" Target="../tags/tag6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tags" Target="../tags/tag71.xml"/><Relationship Id="rId18" Type="http://schemas.openxmlformats.org/officeDocument/2006/relationships/tags" Target="../tags/tag76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7" Type="http://schemas.openxmlformats.org/officeDocument/2006/relationships/tags" Target="../tags/tag75.xml"/><Relationship Id="rId2" Type="http://schemas.openxmlformats.org/officeDocument/2006/relationships/slideLayout" Target="../slideLayouts/slideLayout29.xml"/><Relationship Id="rId16" Type="http://schemas.openxmlformats.org/officeDocument/2006/relationships/tags" Target="../tags/tag74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tags" Target="../tags/tag73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tags" Target="../tags/tag7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6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076" name="Rectangle 4"/>
          <p:cNvSpPr>
            <a:spLocks noGrp="1"/>
          </p:cNvSpPr>
          <p:nvPr>
            <p:ph type="dt" sz="half"/>
          </p:nvPr>
        </p:nvSpPr>
        <p:spPr>
          <a:xfrm>
            <a:off x="609600" y="6245225"/>
            <a:ext cx="2844800" cy="476251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/>
          <a:lstStyle>
            <a:lvl1pPr algn="ctr" eaLnBrk="1" hangingPunct="1">
              <a:buFont typeface="Arial" panose="020B0604020202020204" pitchFamily="34" charset="0"/>
              <a:buNone/>
              <a:defRPr sz="1050" noProof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77" name="Rectangle 5"/>
          <p:cNvSpPr>
            <a:spLocks noGrp="1"/>
          </p:cNvSpPr>
          <p:nvPr>
            <p:ph type="ftr" sz="quarter"/>
          </p:nvPr>
        </p:nvSpPr>
        <p:spPr>
          <a:xfrm>
            <a:off x="4165600" y="6245225"/>
            <a:ext cx="3860800" cy="476251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/>
          <a:lstStyle>
            <a:lvl1pPr algn="ctr" eaLnBrk="1" hangingPunct="1">
              <a:buFont typeface="Arial" panose="020B0604020202020204" pitchFamily="34" charset="0"/>
              <a:buNone/>
              <a:defRPr sz="1050" noProof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78" name="Rectangle 6"/>
          <p:cNvSpPr>
            <a:spLocks noGrp="1"/>
          </p:cNvSpPr>
          <p:nvPr>
            <p:ph type="sldNum" sz="quarter"/>
          </p:nvPr>
        </p:nvSpPr>
        <p:spPr>
          <a:xfrm>
            <a:off x="8737600" y="6245225"/>
            <a:ext cx="2844800" cy="476251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anose="020B0604020202020204" pitchFamily="34" charset="0"/>
              <a:defRPr sz="105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1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557530" lvl="1" indent="-213995" algn="l" rtl="0" eaLnBrk="0" fontAlgn="base" hangingPunct="0">
        <a:spcBef>
          <a:spcPct val="15000"/>
        </a:spcBef>
        <a:spcAft>
          <a:spcPct val="0"/>
        </a:spcAft>
        <a:buChar char="–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857250" lvl="2" indent="-171450" algn="l" rtl="0" eaLnBrk="0" fontAlgn="base" hangingPunct="0">
        <a:spcBef>
          <a:spcPct val="15000"/>
        </a:spcBef>
        <a:spcAft>
          <a:spcPct val="0"/>
        </a:spcAft>
        <a:buChar char="•"/>
        <a:defRPr sz="15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200150" lvl="3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1543050" lvl="4" indent="-171450" algn="l" rtl="0" eaLnBrk="0" fontAlgn="base" hangingPunct="0">
        <a:spcBef>
          <a:spcPct val="15000"/>
        </a:spcBef>
        <a:spcAft>
          <a:spcPct val="0"/>
        </a:spcAft>
        <a:buChar char="»"/>
        <a:defRPr sz="12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1885950" lvl="5" indent="-171450" algn="l" defTabSz="685800" eaLnBrk="0" fontAlgn="base" latinLnBrk="0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lvl="6" indent="-171450" algn="l" defTabSz="685800" eaLnBrk="0" fontAlgn="base" latinLnBrk="0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lvl="7" indent="-171450" algn="l" defTabSz="685800" eaLnBrk="0" fontAlgn="base" latinLnBrk="0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lvl="8" indent="-171450" algn="l" defTabSz="685800" eaLnBrk="0" fontAlgn="base" latinLnBrk="0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6858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685800" lvl="2" indent="0" algn="l" defTabSz="6858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028700" lvl="3" indent="0" algn="l" defTabSz="6858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371600" lvl="4" indent="0" algn="l" defTabSz="6858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14500" lvl="5" indent="0" algn="l" defTabSz="6858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057400" lvl="6" indent="0" algn="l" defTabSz="6858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00300" lvl="7" indent="0" algn="l" defTabSz="6858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3200" lvl="8" indent="0" algn="l" defTabSz="6858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08400" y="1871528"/>
            <a:ext cx="10969200" cy="4378071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MiSans ExtraLight" panose="00000300000000000000" charset="-122"/>
                <a:ea typeface="MiSans Demibold" panose="00000700000000000000" charset="-122"/>
                <a:cs typeface="MiSans ExtraLight" panose="00000300000000000000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MiSans ExtraLight" panose="00000300000000000000" charset="-122"/>
                <a:ea typeface="MiSans Demibold" panose="00000700000000000000" charset="-122"/>
                <a:cs typeface="MiSans ExtraLight" panose="00000300000000000000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MiSans ExtraLight" panose="00000300000000000000" charset="-122"/>
                <a:ea typeface="MiSans Demibold" panose="00000700000000000000" charset="-122"/>
                <a:cs typeface="MiSans ExtraLight" panose="00000300000000000000" charset="-122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smtClean="0"/>
              <a:t>‹#›</a:t>
            </a:fld>
            <a:endParaRPr lang="en-US" altLang="zh-CN" dirty="0"/>
          </a:p>
        </p:txBody>
      </p:sp>
    </p:spTree>
    <p:custDataLst>
      <p:tags r:id="rId15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sldNum="0"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MiSans ExtraLight" panose="00000300000000000000" charset="-122"/>
          <a:ea typeface="MiSans Demibold" panose="00000700000000000000" charset="-122"/>
          <a:cs typeface="MiSans ExtraLight" panose="00000300000000000000" charset="-122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MiSans ExtraLight" panose="00000300000000000000" charset="-122"/>
          <a:ea typeface="MiSans Demibold" panose="00000700000000000000" charset="-122"/>
          <a:cs typeface="MiSans ExtraLight" panose="00000300000000000000" charset="-122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MiSans ExtraLight" panose="00000300000000000000" charset="-122"/>
          <a:ea typeface="MiSans Demibold" panose="00000700000000000000" charset="-122"/>
          <a:cs typeface="MiSans ExtraLight" panose="00000300000000000000" charset="-122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MiSans ExtraLight" panose="00000300000000000000" charset="-122"/>
          <a:ea typeface="MiSans Demibold" panose="00000700000000000000" charset="-122"/>
          <a:cs typeface="MiSans ExtraLight" panose="00000300000000000000" charset="-122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MiSans ExtraLight" panose="00000300000000000000" charset="-122"/>
          <a:ea typeface="MiSans Demibold" panose="00000700000000000000" charset="-122"/>
          <a:cs typeface="MiSans ExtraLight" panose="00000300000000000000" charset="-122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MiSans ExtraLight" panose="00000300000000000000" charset="-122"/>
          <a:ea typeface="MiSans Demibold" panose="00000700000000000000" charset="-122"/>
          <a:cs typeface="MiSans ExtraLight" panose="00000300000000000000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MiSans ExtraLight" panose="00000300000000000000" charset="-122"/>
                <a:ea typeface="MiSans Demibold" panose="00000700000000000000" charset="-122"/>
                <a:cs typeface="MiSans ExtraLight" panose="00000300000000000000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MiSans ExtraLight" panose="00000300000000000000" charset="-122"/>
                <a:ea typeface="MiSans Demibold" panose="00000700000000000000" charset="-122"/>
                <a:cs typeface="MiSans ExtraLight" panose="0000030000000000000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MiSans ExtraLight" panose="00000300000000000000" charset="-122"/>
                <a:ea typeface="MiSans Demibold" panose="00000700000000000000" charset="-122"/>
                <a:cs typeface="MiSans ExtraLight" panose="00000300000000000000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MiSans ExtraLight" panose="00000300000000000000" charset="-122"/>
          <a:ea typeface="MiSans Demibold" panose="00000700000000000000" charset="-122"/>
          <a:cs typeface="MiSans ExtraLight" panose="00000300000000000000" charset="-122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MiSans ExtraLight" panose="00000300000000000000" charset="-122"/>
          <a:ea typeface="MiSans Demibold" panose="00000700000000000000" charset="-122"/>
          <a:cs typeface="MiSans ExtraLight" panose="00000300000000000000" charset="-122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MiSans ExtraLight" panose="00000300000000000000" charset="-122"/>
          <a:ea typeface="MiSans Demibold" panose="00000700000000000000" charset="-122"/>
          <a:cs typeface="MiSans ExtraLight" panose="00000300000000000000" charset="-122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MiSans ExtraLight" panose="00000300000000000000" charset="-122"/>
          <a:ea typeface="MiSans Demibold" panose="00000700000000000000" charset="-122"/>
          <a:cs typeface="MiSans ExtraLight" panose="00000300000000000000" charset="-122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MiSans ExtraLight" panose="00000300000000000000" charset="-122"/>
          <a:ea typeface="MiSans Demibold" panose="00000700000000000000" charset="-122"/>
          <a:cs typeface="MiSans ExtraLight" panose="00000300000000000000" charset="-122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MiSans ExtraLight" panose="00000300000000000000" charset="-122"/>
          <a:ea typeface="MiSans Demibold" panose="00000700000000000000" charset="-122"/>
          <a:cs typeface="MiSans ExtraLight" panose="00000300000000000000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1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4DA6AA-7324-7D2E-69D5-82683992FC69}"/>
              </a:ext>
            </a:extLst>
          </p:cNvPr>
          <p:cNvSpPr>
            <a:spLocks noGrp="1"/>
          </p:cNvSpPr>
          <p:nvPr/>
        </p:nvSpPr>
        <p:spPr>
          <a:xfrm>
            <a:off x="4498604" y="1476721"/>
            <a:ext cx="3280230" cy="6162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研究项目汇报</a:t>
            </a:r>
            <a:endParaRPr lang="zh-CN" alt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D5EF40C-2219-8760-4180-AEDFB5CD0C03}"/>
              </a:ext>
            </a:extLst>
          </p:cNvPr>
          <p:cNvSpPr>
            <a:spLocks noGrp="1"/>
          </p:cNvSpPr>
          <p:nvPr/>
        </p:nvSpPr>
        <p:spPr>
          <a:xfrm>
            <a:off x="669302" y="2200792"/>
            <a:ext cx="10853396" cy="13183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zh-CN" altLang="en-US" sz="28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受理号： </a:t>
            </a:r>
            <a:r>
              <a:rPr lang="zh-CN" altLang="en-US" sz="2800" b="1" kern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详见递交单回执，如</a:t>
            </a:r>
            <a:r>
              <a:rPr lang="en-US" altLang="zh-CN" sz="2800" b="1" kern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SY202402001</a:t>
            </a:r>
          </a:p>
          <a:p>
            <a:pPr algn="l">
              <a:lnSpc>
                <a:spcPct val="150000"/>
              </a:lnSpc>
            </a:pPr>
            <a:r>
              <a:rPr lang="zh-CN" altLang="en-US" sz="28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试验名称：</a:t>
            </a:r>
            <a:endParaRPr lang="en-US" altLang="zh-CN" sz="2800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C02EEB8E-7DD3-BD25-2623-7760D9CD0C11}"/>
              </a:ext>
            </a:extLst>
          </p:cNvPr>
          <p:cNvSpPr/>
          <p:nvPr/>
        </p:nvSpPr>
        <p:spPr>
          <a:xfrm>
            <a:off x="712022" y="3626954"/>
            <a:ext cx="10767955" cy="167077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申办单位：</a:t>
            </a:r>
            <a:endParaRPr lang="en-US" altLang="zh-CN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专业科室</a:t>
            </a:r>
            <a:r>
              <a:rPr lang="zh-CN" alt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：</a:t>
            </a:r>
            <a:endParaRPr lang="en-US" altLang="zh-CN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主要研究者：</a:t>
            </a:r>
            <a:endParaRPr lang="en-US" altLang="zh-CN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ea"/>
              </a:rPr>
              <a:t>安慰剂使用</a:t>
            </a:r>
            <a:r>
              <a:rPr lang="zh-CN" altLang="en-US" sz="1400" dirty="0">
                <a:latin typeface="+mn-ea"/>
              </a:rPr>
              <a:t>（不使用安慰剂可删除本页）</a:t>
            </a:r>
            <a:endParaRPr lang="zh-CN" altLang="en-US" sz="1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必须使用安慰剂原因：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安慰剂组的必要保护措施：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3535" lvl="1" indent="0">
              <a:buNone/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研究进度计划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400" y="1909500"/>
            <a:ext cx="10969200" cy="475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本中心计划启动时间：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计划研究时长：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预期试验结束时间：</a:t>
            </a:r>
          </a:p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56A392-F296-1CDC-8052-9BC4F88A4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F0F2FA-91A8-9E87-B6DC-9ABBA1336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ea"/>
                <a:sym typeface="+mn-ea"/>
              </a:rPr>
              <a:t>知情同意书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360311-4E33-1257-01C1-330094DA6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400" y="1909500"/>
            <a:ext cx="10969200" cy="475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其他可选的药物和治疗方法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（知情同意书原文提到的内容）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参加临床试验预期的花费、可能获得的补偿、保险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发生与试验相关的损害时，可获得补偿以及治疗措施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剩余标本的保存时间和数据的保密性问题，以及样本后续处理</a:t>
            </a:r>
          </a:p>
          <a:p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8320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CB3B0A-7293-4C42-0438-B16054AB2B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9E67F3-750A-BD73-FE77-8928081A2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+mn-ea"/>
                <a:sym typeface="+mn-ea"/>
              </a:rPr>
              <a:t>弱势群体</a:t>
            </a:r>
            <a:r>
              <a:rPr lang="zh-CN" altLang="en-US" sz="2000" dirty="0">
                <a:latin typeface="+mn-ea"/>
                <a:sym typeface="+mn-ea"/>
              </a:rPr>
              <a:t>（不涉及可删除本页）</a:t>
            </a:r>
            <a:endParaRPr lang="zh-CN" altLang="en-US" sz="20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71FC2B-C91D-67A1-8DB2-E6A94A1E6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400" y="1909500"/>
            <a:ext cx="10969200" cy="475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lang="zh-CN" altLang="en-US" sz="2000" b="1" dirty="0"/>
              <a:t>弱势群体类别：</a:t>
            </a:r>
            <a:endParaRPr lang="en-US" altLang="zh-CN" sz="2000" b="1" dirty="0"/>
          </a:p>
          <a:p>
            <a:pPr>
              <a:buFont typeface="Wingdings" panose="05000000000000000000" pitchFamily="2" charset="2"/>
              <a:buChar char="n"/>
            </a:pPr>
            <a:r>
              <a:rPr lang="zh-CN" altLang="en-US" sz="2000" b="1" dirty="0"/>
              <a:t>必须纳入原因：</a:t>
            </a:r>
            <a:endParaRPr lang="en-US" altLang="zh-CN" sz="2000" b="1" dirty="0"/>
          </a:p>
          <a:p>
            <a:pPr>
              <a:buFont typeface="Wingdings" panose="05000000000000000000" pitchFamily="2" charset="2"/>
              <a:buChar char="n"/>
            </a:pPr>
            <a:r>
              <a:rPr lang="zh-CN" altLang="en-US" sz="2000" b="1" dirty="0"/>
              <a:t>保护措施：</a:t>
            </a:r>
            <a:endParaRPr lang="en-US" altLang="zh-CN" sz="2000" b="1" dirty="0"/>
          </a:p>
          <a:p>
            <a:pPr>
              <a:buFont typeface="Wingdings" panose="05000000000000000000" pitchFamily="2" charset="2"/>
              <a:buChar char="n"/>
            </a:pPr>
            <a:r>
              <a:rPr lang="zh-CN" altLang="en-US" sz="2000" b="1" dirty="0"/>
              <a:t>知情同意的签署要求等：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5192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3EAC45-8F0C-2017-C02F-A7CC4DBDC6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>
            <a:extLst>
              <a:ext uri="{FF2B5EF4-FFF2-40B4-BE49-F238E27FC236}">
                <a16:creationId xmlns:a16="http://schemas.microsoft.com/office/drawing/2014/main" id="{F1D526F7-B495-E542-F340-D389EF3CC0CB}"/>
              </a:ext>
            </a:extLst>
          </p:cNvPr>
          <p:cNvSpPr txBox="1">
            <a:spLocks/>
          </p:cNvSpPr>
          <p:nvPr/>
        </p:nvSpPr>
        <p:spPr>
          <a:xfrm>
            <a:off x="745828" y="2211079"/>
            <a:ext cx="10969200" cy="2435841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MiSans ExtraLight" panose="00000300000000000000" charset="-122"/>
                <a:ea typeface="MiSans Demibold" panose="00000700000000000000" charset="-122"/>
                <a:cs typeface="MiSans ExtraLight" panose="00000300000000000000" charset="-122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MiSans ExtraLight" panose="00000300000000000000" charset="-122"/>
                <a:ea typeface="MiSans Demibold" panose="00000700000000000000" charset="-122"/>
                <a:cs typeface="MiSans ExtraLight" panose="00000300000000000000" charset="-122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MiSans ExtraLight" panose="00000300000000000000" charset="-122"/>
                <a:ea typeface="MiSans Demibold" panose="00000700000000000000" charset="-122"/>
                <a:cs typeface="MiSans ExtraLight" panose="00000300000000000000" charset="-122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MiSans ExtraLight" panose="00000300000000000000" charset="-122"/>
                <a:ea typeface="MiSans Demibold" panose="00000700000000000000" charset="-122"/>
                <a:cs typeface="MiSans ExtraLight" panose="00000300000000000000" charset="-122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MiSans ExtraLight" panose="00000300000000000000" charset="-122"/>
                <a:ea typeface="MiSans Demibold" panose="00000700000000000000" charset="-122"/>
                <a:cs typeface="MiSans ExtraLight" panose="00000300000000000000" charset="-122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Aft>
                <a:spcPts val="0"/>
              </a:spcAft>
              <a:defRPr/>
            </a:pPr>
            <a:r>
              <a:rPr lang="zh-CN" altLang="en-US" sz="3600" b="1" kern="0">
                <a:solidFill>
                  <a:srgbClr val="DD9107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请各位专家提出宝贵意见，谢谢！</a:t>
            </a:r>
            <a:endParaRPr lang="en-US" altLang="zh-CN" sz="3600" b="1" kern="0">
              <a:solidFill>
                <a:srgbClr val="DD9107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200000"/>
              </a:lnSpc>
              <a:spcAft>
                <a:spcPts val="0"/>
              </a:spcAft>
              <a:defRPr/>
            </a:pPr>
            <a:r>
              <a:rPr lang="en-US" altLang="zh-CN" sz="3600" b="1" kern="0">
                <a:solidFill>
                  <a:srgbClr val="DD9107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Thanks for your advice</a:t>
            </a:r>
            <a:r>
              <a:rPr lang="zh-CN" altLang="en-US" sz="3600" b="1" kern="0">
                <a:solidFill>
                  <a:srgbClr val="DD9107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！</a:t>
            </a:r>
            <a:r>
              <a:rPr lang="en-US" altLang="zh-CN" sz="3600" b="1" kern="0">
                <a:solidFill>
                  <a:srgbClr val="DD9107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endParaRPr lang="zh-CN" altLang="en-US" sz="3600" b="1" kern="0" dirty="0">
              <a:solidFill>
                <a:srgbClr val="DD9107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123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6A658B-B64A-746F-1E06-21394A98C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说明页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F01B3F-97F6-1B90-6041-F85896A98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完成后请与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PI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确认内容，无误后于会前两天发送至伦理邮箱（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qdzxec@163.com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如有其它内容可自行加页，时间控制在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5-8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！！！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正文字体设定最优范围为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18-24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号，最小为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号，字体为微软雅黑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>
                <a:solidFill>
                  <a:srgbClr val="DD07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完成后删除此页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36384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研究概况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525963"/>
          </a:xfrm>
        </p:spPr>
        <p:txBody>
          <a:bodyPr>
            <a:normAutofit/>
          </a:bodyPr>
          <a:lstStyle/>
          <a:p>
            <a:endParaRPr lang="zh-CN" altLang="en-US" sz="2000" b="0" i="0" u="none" strike="noStrike" baseline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altLang="zh-CN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5">
            <a:extLst>
              <a:ext uri="{FF2B5EF4-FFF2-40B4-BE49-F238E27FC236}">
                <a16:creationId xmlns:a16="http://schemas.microsoft.com/office/drawing/2014/main" id="{9A58A5D7-275A-C88D-B9D5-8B3512AB5AAB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49358870"/>
              </p:ext>
            </p:extLst>
          </p:nvPr>
        </p:nvGraphicFramePr>
        <p:xfrm>
          <a:off x="1111923" y="1454713"/>
          <a:ext cx="10048240" cy="445135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289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8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166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研究药物</a:t>
                      </a:r>
                      <a:r>
                        <a:rPr lang="en-US" altLang="zh-CN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/</a:t>
                      </a:r>
                      <a:r>
                        <a:rPr lang="zh-CN" alt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器械名称</a:t>
                      </a:r>
                      <a:endParaRPr lang="zh-CN" altLang="en-US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000" dirty="0">
                        <a:solidFill>
                          <a:srgbClr val="01847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研究药物分期</a:t>
                      </a:r>
                      <a:r>
                        <a:rPr lang="en-US" altLang="zh-CN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/</a:t>
                      </a:r>
                      <a:r>
                        <a:rPr lang="zh-CN" alt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器械类别</a:t>
                      </a:r>
                      <a:endParaRPr lang="zh-CN" altLang="en-US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solidFill>
                          <a:srgbClr val="01847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9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申办者</a:t>
                      </a:r>
                      <a:endParaRPr lang="zh-CN" altLang="en-US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2000" dirty="0">
                        <a:solidFill>
                          <a:srgbClr val="01847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组长单位</a:t>
                      </a:r>
                      <a:r>
                        <a:rPr lang="en-US" altLang="zh-CN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/PI</a:t>
                      </a:r>
                      <a:endParaRPr lang="en-US" altLang="zh-CN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solidFill>
                          <a:srgbClr val="01847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项目性质</a:t>
                      </a:r>
                      <a:endParaRPr lang="zh-CN" altLang="en-US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solidFill>
                            <a:srgbClr val="FF0000"/>
                          </a:solidFill>
                        </a:rPr>
                        <a:t>多中心</a:t>
                      </a:r>
                      <a:r>
                        <a:rPr lang="en-US" altLang="zh-CN" sz="2000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zh-CN" altLang="en-US" sz="2000" dirty="0">
                          <a:solidFill>
                            <a:srgbClr val="FF0000"/>
                          </a:solidFill>
                        </a:rPr>
                        <a:t>单中心</a:t>
                      </a:r>
                      <a:endParaRPr lang="zh-CN" altLang="en-US" sz="20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0572123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研究设计总例数</a:t>
                      </a:r>
                      <a:endParaRPr lang="zh-CN" altLang="en-US" sz="2000" b="1" kern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000" dirty="0">
                        <a:solidFill>
                          <a:srgbClr val="01847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本中心合同例数</a:t>
                      </a:r>
                      <a:endParaRPr lang="zh-CN" altLang="en-US" sz="2000" b="1" kern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000" dirty="0">
                        <a:solidFill>
                          <a:srgbClr val="01847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A86775-E45A-A7D2-F39E-DE2897FC7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研究团队名单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A80CC8-7DE6-FF37-4D8C-3F489FBD9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9F6951CC-8F65-330D-B99C-472FD7C1E1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335335"/>
              </p:ext>
            </p:extLst>
          </p:nvPr>
        </p:nvGraphicFramePr>
        <p:xfrm>
          <a:off x="809645" y="1926807"/>
          <a:ext cx="10767955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7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654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序号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研究者姓名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专业背景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是否获得</a:t>
                      </a:r>
                      <a:r>
                        <a:rPr lang="en-US" altLang="zh-CN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GCP</a:t>
                      </a:r>
                      <a:r>
                        <a:rPr lang="zh-CN" alt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证书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研究分工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289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08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098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BA52F5-42F8-3474-9562-DA98B651C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研究背景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5B12DD-1A5D-A2A8-A01A-5F3AF7041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2000" b="1" dirty="0"/>
              <a:t>试验药物作用机制</a:t>
            </a:r>
            <a:endParaRPr lang="en-US" altLang="zh-CN" sz="2000" b="1" dirty="0"/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  <a:defRPr/>
            </a:pPr>
            <a:endParaRPr lang="en-US" altLang="zh-CN" sz="2000" b="1" dirty="0"/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  <a:defRPr/>
            </a:pPr>
            <a:endParaRPr lang="en-US" altLang="zh-CN" sz="2000" b="1" dirty="0"/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2000" b="1" dirty="0">
                <a:sym typeface="+mn-ea"/>
              </a:rPr>
              <a:t>研究依据</a:t>
            </a:r>
            <a:r>
              <a:rPr lang="zh-CN" altLang="en-US" sz="2000" b="1" dirty="0"/>
              <a:t>（</a:t>
            </a:r>
            <a:r>
              <a:rPr lang="zh-CN" altLang="en-US" sz="2000" b="1" dirty="0">
                <a:sym typeface="+mn-ea"/>
              </a:rPr>
              <a:t>支持本研究的前期研究发现</a:t>
            </a:r>
            <a:r>
              <a:rPr lang="zh-CN" altLang="en-US" sz="2000" b="1" dirty="0"/>
              <a:t>）</a:t>
            </a:r>
            <a:endParaRPr lang="en-US" altLang="zh-CN" sz="2000" b="1" dirty="0"/>
          </a:p>
        </p:txBody>
      </p:sp>
    </p:spTree>
    <p:extLst>
      <p:ext uri="{BB962C8B-B14F-4D97-AF65-F5344CB8AC3E}">
        <p14:creationId xmlns:p14="http://schemas.microsoft.com/office/powerpoint/2010/main" val="25833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55ADD4-F4BE-2E3C-41C9-2EE2EDCD3F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5F0A66-87AB-C3D2-B4F9-328B2C989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研究设计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4F71F6-69D7-DDB7-042D-0FF1D79D6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2000" b="1" dirty="0"/>
              <a:t>研究目的、分组、例数、设盲、终点、给药周期、随访次数和年限等。</a:t>
            </a:r>
          </a:p>
        </p:txBody>
      </p:sp>
    </p:spTree>
    <p:extLst>
      <p:ext uri="{BB962C8B-B14F-4D97-AF65-F5344CB8AC3E}">
        <p14:creationId xmlns:p14="http://schemas.microsoft.com/office/powerpoint/2010/main" val="1501659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主要节点研究流程图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重要入组标准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重要排除标准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e2491913-6629-4979-9c9f-194dde93f164"/>
  <p:tag name="COMMONDATA" val="eyJoZGlkIjoiZmJhNjczNWZiMzU4ZmY4NTE1MjVkMTU0ZTUyYmJjY2E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7fd7ef5-877d-43d0-9c0e-f09f817c40a6}"/>
  <p:tag name="TABLE_ENDDRAG_ORIGIN_RECT" val="791*399"/>
  <p:tag name="TABLE_ENDDRAG_RECT" val="61*108*791*39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主题1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主题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主题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主题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主题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主题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主题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主题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主题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主题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主题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主题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主题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E3FFFF"/>
      </a:lt1>
      <a:dk2>
        <a:srgbClr val="D8EFEF"/>
      </a:dk2>
      <a:lt2>
        <a:srgbClr val="EDFAFA"/>
      </a:lt2>
      <a:accent1>
        <a:srgbClr val="62BAB8"/>
      </a:accent1>
      <a:accent2>
        <a:srgbClr val="7EC4B4"/>
      </a:accent2>
      <a:accent3>
        <a:srgbClr val="B3E8C3"/>
      </a:accent3>
      <a:accent4>
        <a:srgbClr val="6FB696"/>
      </a:accent4>
      <a:accent5>
        <a:srgbClr val="649A9F"/>
      </a:accent5>
      <a:accent6>
        <a:srgbClr val="AEDCF3"/>
      </a:accent6>
      <a:hlink>
        <a:srgbClr val="5FCBFB"/>
      </a:hlink>
      <a:folHlink>
        <a:srgbClr val="B759BC"/>
      </a:folHlink>
    </a:clrScheme>
    <a:fontScheme name="自定义 9">
      <a:majorFont>
        <a:latin typeface="MiSans ExtraLight"/>
        <a:ea typeface="MiSans Demibold"/>
        <a:cs typeface=""/>
      </a:majorFont>
      <a:minorFont>
        <a:latin typeface="MiSans ExtraLight"/>
        <a:ea typeface="MiSans Demibold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MiSans ExtraLight"/>
        <a:ea typeface="MiSans Demibold"/>
        <a:cs typeface=""/>
      </a:majorFont>
      <a:minorFont>
        <a:latin typeface="MiSans ExtraLight"/>
        <a:ea typeface="MiSans Demibold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AEACE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AEACE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340</Words>
  <Application>Microsoft Office PowerPoint</Application>
  <PresentationFormat>宽屏</PresentationFormat>
  <Paragraphs>60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14</vt:i4>
      </vt:variant>
    </vt:vector>
  </HeadingPairs>
  <TitlesOfParts>
    <vt:vector size="25" baseType="lpstr">
      <vt:lpstr>MiSans ExtraLight</vt:lpstr>
      <vt:lpstr>楷体</vt:lpstr>
      <vt:lpstr>隶书</vt:lpstr>
      <vt:lpstr>微软雅黑</vt:lpstr>
      <vt:lpstr>Arial</vt:lpstr>
      <vt:lpstr>Calibri</vt:lpstr>
      <vt:lpstr>Times New Roman</vt:lpstr>
      <vt:lpstr>Wingdings</vt:lpstr>
      <vt:lpstr>1_主题1</vt:lpstr>
      <vt:lpstr>1_Office 主题​​</vt:lpstr>
      <vt:lpstr>Office 主题​​</vt:lpstr>
      <vt:lpstr>PowerPoint 演示文稿</vt:lpstr>
      <vt:lpstr>说明页</vt:lpstr>
      <vt:lpstr>研究概况</vt:lpstr>
      <vt:lpstr>研究团队名单</vt:lpstr>
      <vt:lpstr>研究背景</vt:lpstr>
      <vt:lpstr>研究设计</vt:lpstr>
      <vt:lpstr>主要节点研究流程图</vt:lpstr>
      <vt:lpstr>重要入组标准</vt:lpstr>
      <vt:lpstr>重要排除标准</vt:lpstr>
      <vt:lpstr>安慰剂使用（不使用安慰剂可删除本页）</vt:lpstr>
      <vt:lpstr>研究进度计划</vt:lpstr>
      <vt:lpstr>知情同意书</vt:lpstr>
      <vt:lpstr>弱势群体（不涉及可删除本页）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李颖洁</dc:creator>
  <cp:lastModifiedBy>Lenovo</cp:lastModifiedBy>
  <cp:revision>186</cp:revision>
  <dcterms:created xsi:type="dcterms:W3CDTF">2020-12-28T17:33:00Z</dcterms:created>
  <dcterms:modified xsi:type="dcterms:W3CDTF">2024-11-12T02:51:38Z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2052-12.1.0.18276</vt:lpwstr>
  </property>
  <property fmtid="{D5CDD505-2E9C-101B-9397-08002B2CF9AE}" pid="3" name="ICV">
    <vt:lpwstr>C77D3DCC36E74CA99BB6D0C748072C83</vt:lpwstr>
  </property>
</Properties>
</file>